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516" r:id="rId3"/>
    <p:sldId id="537" r:id="rId4"/>
    <p:sldId id="538" r:id="rId5"/>
    <p:sldId id="539" r:id="rId6"/>
    <p:sldId id="540" r:id="rId7"/>
    <p:sldId id="541" r:id="rId8"/>
    <p:sldId id="542" r:id="rId9"/>
    <p:sldId id="543" r:id="rId10"/>
    <p:sldId id="560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62" r:id="rId26"/>
    <p:sldId id="563" r:id="rId27"/>
    <p:sldId id="564" r:id="rId28"/>
    <p:sldId id="55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4"/>
    <p:restoredTop sz="94672"/>
  </p:normalViewPr>
  <p:slideViewPr>
    <p:cSldViewPr snapToGrid="0" snapToObjects="1">
      <p:cViewPr varScale="1">
        <p:scale>
          <a:sx n="107" d="100"/>
          <a:sy n="107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emf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19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0D51A-AD43-B247-927C-08DB5B7FC4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A369D-4FD7-0C40-80D8-FF814B363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034A5-1088-AC43-8344-28925BEE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1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 in 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5569" cy="3965670"/>
          </a:xfrm>
        </p:spPr>
        <p:txBody>
          <a:bodyPr/>
          <a:lstStyle/>
          <a:p>
            <a:r>
              <a:rPr lang="en-US" dirty="0"/>
              <a:t>The orientation of all the grains in a material is called the texture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E4809-CF97-8D4B-8287-C57C505A7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9" b="44248"/>
          <a:stretch/>
        </p:blipFill>
        <p:spPr>
          <a:xfrm>
            <a:off x="6604210" y="2160495"/>
            <a:ext cx="4266779" cy="3823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44694-A255-2340-B0EF-D3FF30AA1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61"/>
          <a:stretch/>
        </p:blipFill>
        <p:spPr>
          <a:xfrm>
            <a:off x="1135279" y="3222563"/>
            <a:ext cx="4960721" cy="2903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65E73-F8A9-2949-A99F-08019E04F838}"/>
              </a:ext>
            </a:extLst>
          </p:cNvPr>
          <p:cNvSpPr txBox="1"/>
          <p:nvPr/>
        </p:nvSpPr>
        <p:spPr>
          <a:xfrm>
            <a:off x="6897997" y="5997192"/>
            <a:ext cx="3679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 back scatter diffraction map for cubic crystal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F84CA-B77F-8E4C-B680-AB935768F908}"/>
              </a:ext>
            </a:extLst>
          </p:cNvPr>
          <p:cNvSpPr txBox="1"/>
          <p:nvPr/>
        </p:nvSpPr>
        <p:spPr>
          <a:xfrm>
            <a:off x="1422433" y="6126165"/>
            <a:ext cx="3679204" cy="366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Orientation distribution function</a:t>
            </a:r>
          </a:p>
        </p:txBody>
      </p:sp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a polycrystal, there is also a distribution of grain sizes</a:t>
            </a:r>
          </a:p>
          <a:p>
            <a:r>
              <a:rPr lang="en-US" dirty="0"/>
              <a:t>The average grain size of the fuel has a significant impact on its behavior</a:t>
            </a:r>
          </a:p>
          <a:p>
            <a:r>
              <a:rPr lang="en-US" dirty="0"/>
              <a:t>Typical LWR fuel as an initial average grain size of about 10 microns</a:t>
            </a:r>
          </a:p>
          <a:p>
            <a:r>
              <a:rPr lang="en-US" dirty="0"/>
              <a:t>The average grain size impacts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107382" y="1968501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6D07CE-ABB3-4B4E-BE68-3ED6641E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72" y="4248696"/>
            <a:ext cx="2804142" cy="21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Diffusion often occurs faster along grain boundaries than in the perfect crystal</a:t>
            </a:r>
          </a:p>
          <a:p>
            <a:r>
              <a:rPr lang="en-US" dirty="0"/>
              <a:t>Grain boundaries have more space than the perfect lattice</a:t>
            </a:r>
          </a:p>
          <a:p>
            <a:r>
              <a:rPr lang="en-US" dirty="0"/>
              <a:t>So, atoms diffuse faster along grain boundaries than through the perfect lattice</a:t>
            </a:r>
          </a:p>
          <a:p>
            <a:r>
              <a:rPr lang="en-US" dirty="0"/>
              <a:t>This means that grain boundary, or intergranular, diffusion increasingly dominates volume, or intragranular, diffusion as the temperature is reduced.</a:t>
            </a:r>
          </a:p>
          <a:p>
            <a:r>
              <a:rPr lang="en-US" dirty="0"/>
              <a:t>Grain boundary vacancy diffusion has a large impact on creep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dirty="0"/>
              <a:t>Impurity atoms (such as fission gas) and other defects move to grain boundaries</a:t>
            </a:r>
          </a:p>
          <a:p>
            <a:r>
              <a:rPr lang="en-US" dirty="0"/>
              <a:t>Due to grain boundaries having more open space, impurity atoms have a lower energy when they are on grain boundaries. </a:t>
            </a:r>
          </a:p>
          <a:p>
            <a:r>
              <a:rPr lang="en-US" dirty="0"/>
              <a:t>This is called </a:t>
            </a:r>
            <a:r>
              <a:rPr lang="en-US" b="1" dirty="0"/>
              <a:t>grain boundary segregation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82" y="2346940"/>
            <a:ext cx="5312081" cy="33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6192" cy="3965670"/>
          </a:xfrm>
        </p:spPr>
        <p:txBody>
          <a:bodyPr/>
          <a:lstStyle/>
          <a:p>
            <a:r>
              <a:rPr lang="en-US" dirty="0"/>
              <a:t>Grain boundaries impede dislocation motion</a:t>
            </a:r>
          </a:p>
          <a:p>
            <a:r>
              <a:rPr lang="en-US" dirty="0"/>
              <a:t>The number of dislocations within a grain impact how easily dislocations can traverse grain boundaries and travel from grain to grain. </a:t>
            </a:r>
          </a:p>
          <a:p>
            <a:r>
              <a:rPr lang="en-US" dirty="0"/>
              <a:t>So, by changing grain size one can influence dislocation movement and yield strength.</a:t>
            </a:r>
          </a:p>
          <a:p>
            <a:r>
              <a:rPr lang="en-US" dirty="0"/>
              <a:t>This is called the Hall-Petch effect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630897" cy="234692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dirty="0"/>
              <a:t>Materials often crack along grain boundaries</a:t>
            </a:r>
          </a:p>
          <a:p>
            <a:r>
              <a:rPr lang="en-US" dirty="0"/>
              <a:t>Grain boundaries can be weaker than the perfect lattice</a:t>
            </a:r>
          </a:p>
          <a:p>
            <a:r>
              <a:rPr lang="en-US" dirty="0"/>
              <a:t>Thus, fracture will often occur along grain boundaries (intergranular fracture)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9C665-CDBC-7F4D-8E59-8AB77D8B3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9" r="18186"/>
          <a:stretch/>
        </p:blipFill>
        <p:spPr>
          <a:xfrm>
            <a:off x="8737600" y="1968501"/>
            <a:ext cx="3193326" cy="3709435"/>
          </a:xfrm>
          <a:prstGeom prst="rect">
            <a:avLst/>
          </a:prstGeom>
        </p:spPr>
      </p:pic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single crystal has a lower energy state than a polycrystal, due to the grain boundary energy</a:t>
            </a:r>
          </a:p>
          <a:p>
            <a:r>
              <a:rPr lang="en-US" dirty="0"/>
              <a:t>So, grain boundaries migrate to reduce the energy</a:t>
            </a:r>
          </a:p>
          <a:p>
            <a:r>
              <a:rPr lang="en-US" i="1" dirty="0" err="1">
                <a:latin typeface="Times New Roman"/>
                <a:cs typeface="Times New Roman"/>
              </a:rPr>
              <a:t>v</a:t>
            </a:r>
            <a:r>
              <a:rPr lang="en-US" i="1" baseline="-25000" dirty="0" err="1">
                <a:latin typeface="Times New Roman"/>
                <a:cs typeface="Times New Roman"/>
              </a:rPr>
              <a:t>GB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i="1" dirty="0">
                <a:latin typeface="Times New Roman"/>
                <a:cs typeface="Times New Roman"/>
              </a:rPr>
              <a:t>M</a:t>
            </a:r>
            <a:r>
              <a:rPr lang="en-US" i="1" baseline="-25000" dirty="0">
                <a:latin typeface="Times New Roman"/>
                <a:cs typeface="Times New Roman"/>
              </a:rPr>
              <a:t>GB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i="1" dirty="0" err="1">
                <a:latin typeface="Times New Roman"/>
                <a:cs typeface="Times New Roman"/>
              </a:rPr>
              <a:t>P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i="1" dirty="0" err="1">
                <a:latin typeface="Times New Roman"/>
                <a:cs typeface="Times New Roman"/>
              </a:rPr>
              <a:t>P</a:t>
            </a:r>
            <a:r>
              <a:rPr lang="en-US" i="1" baseline="-25000" dirty="0" err="1">
                <a:latin typeface="Times New Roman"/>
                <a:cs typeface="Times New Roman"/>
              </a:rPr>
              <a:t>r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M</a:t>
            </a:r>
            <a:r>
              <a:rPr lang="en-US" i="1" baseline="-25000" dirty="0">
                <a:latin typeface="Times New Roman"/>
                <a:cs typeface="Times New Roman"/>
              </a:rPr>
              <a:t>GB</a:t>
            </a:r>
            <a:r>
              <a:rPr lang="en-US" dirty="0">
                <a:cs typeface="Times New Roman"/>
              </a:rPr>
              <a:t> is the grain boundary mobility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P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P</a:t>
            </a:r>
            <a:r>
              <a:rPr lang="en-US" i="1" baseline="-25000" dirty="0" err="1">
                <a:latin typeface="Times New Roman"/>
                <a:cs typeface="Times New Roman"/>
              </a:rPr>
              <a:t>r</a:t>
            </a:r>
            <a:r>
              <a:rPr lang="en-US" dirty="0">
                <a:cs typeface="Times New Roman"/>
              </a:rPr>
              <a:t> is the pressure resisting grain growth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dirty="0"/>
              <a:t>Due to grain boundary migration, the average grain size goes up with time</a:t>
            </a:r>
          </a:p>
          <a:p>
            <a:r>
              <a:rPr lang="en-US" dirty="0"/>
              <a:t>As grain boundaries migrate, some grains grow and some shrink</a:t>
            </a:r>
          </a:p>
          <a:p>
            <a:r>
              <a:rPr lang="en-US" dirty="0"/>
              <a:t>Shrinking grains eventually disappear</a:t>
            </a:r>
          </a:p>
          <a:p>
            <a:r>
              <a:rPr lang="en-US" dirty="0"/>
              <a:t>The average grain volume</a:t>
            </a:r>
          </a:p>
          <a:p>
            <a:r>
              <a:rPr lang="en-US" dirty="0"/>
              <a:t>Therefore, as </a:t>
            </a:r>
            <a:r>
              <a:rPr lang="en-US" dirty="0" err="1"/>
              <a:t>N</a:t>
            </a:r>
            <a:r>
              <a:rPr lang="en-US" baseline="-25000" dirty="0" err="1"/>
              <a:t>grains</a:t>
            </a:r>
            <a:r>
              <a:rPr lang="en-US" dirty="0"/>
              <a:t> decreases due to grain disappearance, the average grain volume goes 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materials science overview</a:t>
            </a:r>
          </a:p>
          <a:p>
            <a:pPr lvl="1"/>
            <a:r>
              <a:rPr lang="en-US" dirty="0"/>
              <a:t>Crystal structures</a:t>
            </a:r>
          </a:p>
          <a:p>
            <a:pPr lvl="1"/>
            <a:r>
              <a:rPr lang="en-US" dirty="0"/>
              <a:t>Point defects, dislocations, grain boundaries, etc.</a:t>
            </a:r>
          </a:p>
          <a:p>
            <a:endParaRPr lang="en-US" dirty="0"/>
          </a:p>
          <a:p>
            <a:r>
              <a:rPr lang="en-US" dirty="0"/>
              <a:t>Began fuel chemistry</a:t>
            </a:r>
          </a:p>
          <a:p>
            <a:pPr lvl="1"/>
            <a:r>
              <a:rPr lang="en-US" dirty="0"/>
              <a:t>UO2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grain boundary mobility is a function of temperature and </a:t>
            </a:r>
            <a:r>
              <a:rPr lang="en-US" dirty="0" err="1"/>
              <a:t>GrB</a:t>
            </a:r>
            <a:r>
              <a:rPr lang="en-US" dirty="0"/>
              <a:t> type</a:t>
            </a:r>
          </a:p>
          <a:p>
            <a:r>
              <a:rPr lang="en-US" dirty="0"/>
              <a:t>The grain boundary mobility is determined according to</a:t>
            </a:r>
          </a:p>
          <a:p>
            <a:pPr lvl="1"/>
            <a:r>
              <a:rPr lang="en-US" dirty="0"/>
              <a:t>                         m</a:t>
            </a:r>
            <a:r>
              <a:rPr lang="en-US" baseline="30000" dirty="0"/>
              <a:t>4</a:t>
            </a:r>
            <a:r>
              <a:rPr lang="en-US" dirty="0"/>
              <a:t>/(J s)</a:t>
            </a:r>
          </a:p>
          <a:p>
            <a:pPr lvl="1"/>
            <a:r>
              <a:rPr lang="en-US" dirty="0"/>
              <a:t>k</a:t>
            </a:r>
            <a:r>
              <a:rPr lang="en-US" baseline="-25000" dirty="0"/>
              <a:t>b</a:t>
            </a:r>
            <a:r>
              <a:rPr lang="en-US" dirty="0"/>
              <a:t> = 8.6173e-5 eV/K is the Boltzmann constant</a:t>
            </a:r>
          </a:p>
          <a:p>
            <a:r>
              <a:rPr lang="en-US" dirty="0"/>
              <a:t>Both the pre-factor M</a:t>
            </a:r>
            <a:r>
              <a:rPr lang="en-US" baseline="-25000" dirty="0"/>
              <a:t>0</a:t>
            </a:r>
            <a:r>
              <a:rPr lang="en-US" dirty="0"/>
              <a:t> and the activation energy Q change as a function of the grain boundary misorientation</a:t>
            </a:r>
          </a:p>
          <a:p>
            <a:r>
              <a:rPr lang="en-US" dirty="0"/>
              <a:t>We often use an average grain boundary for a material, taken from polycrystal measurements-&gt; UO2: M</a:t>
            </a:r>
            <a:r>
              <a:rPr lang="en-US" baseline="-25000" dirty="0"/>
              <a:t>0</a:t>
            </a:r>
            <a:r>
              <a:rPr lang="en-US" dirty="0"/>
              <a:t> (m</a:t>
            </a:r>
            <a:r>
              <a:rPr lang="en-US" baseline="30000" dirty="0"/>
              <a:t>4</a:t>
            </a:r>
            <a:r>
              <a:rPr lang="en-US" dirty="0"/>
              <a:t> /J-s) = </a:t>
            </a:r>
            <a:r>
              <a:rPr lang="is-IS" dirty="0"/>
              <a:t>4.6</a:t>
            </a:r>
            <a:r>
              <a:rPr lang="tr-TR" dirty="0"/>
              <a:t>e-09, </a:t>
            </a:r>
            <a:r>
              <a:rPr lang="tr-TR" dirty="0" err="1"/>
              <a:t>Q</a:t>
            </a:r>
            <a:r>
              <a:rPr lang="tr-TR" dirty="0"/>
              <a:t> (</a:t>
            </a:r>
            <a:r>
              <a:rPr lang="tr-TR" dirty="0" err="1"/>
              <a:t>eV</a:t>
            </a:r>
            <a:r>
              <a:rPr lang="tr-TR" dirty="0"/>
              <a:t>) = </a:t>
            </a:r>
            <a:r>
              <a:rPr lang="en-US" dirty="0"/>
              <a:t>2.77</a:t>
            </a:r>
          </a:p>
          <a:p>
            <a:r>
              <a:rPr lang="en-US" dirty="0"/>
              <a:t>What is the mobility of UO</a:t>
            </a:r>
            <a:r>
              <a:rPr lang="en-US" baseline="-25000" dirty="0"/>
              <a:t>2</a:t>
            </a:r>
            <a:r>
              <a:rPr lang="en-US" dirty="0"/>
              <a:t> at 1600 K? </a:t>
            </a:r>
          </a:p>
          <a:p>
            <a:pPr lvl="1"/>
            <a:r>
              <a:rPr lang="en-US" dirty="0"/>
              <a:t>M</a:t>
            </a:r>
            <a:r>
              <a:rPr lang="en-US" baseline="-25000" dirty="0"/>
              <a:t>GB</a:t>
            </a:r>
            <a:r>
              <a:rPr lang="en-US" dirty="0"/>
              <a:t> = 4.6e-9*</a:t>
            </a:r>
            <a:r>
              <a:rPr lang="en-US" dirty="0" err="1"/>
              <a:t>exp</a:t>
            </a:r>
            <a:r>
              <a:rPr lang="en-US" dirty="0"/>
              <a:t>(-2.77/(1600*8.6173303e-5)=</a:t>
            </a:r>
            <a:r>
              <a:rPr lang="it-IT" dirty="0"/>
              <a:t> 8.7e-18 </a:t>
            </a:r>
            <a:r>
              <a:rPr lang="en-US" dirty="0"/>
              <a:t>m</a:t>
            </a:r>
            <a:r>
              <a:rPr lang="en-US" baseline="30000" dirty="0"/>
              <a:t>4</a:t>
            </a:r>
            <a:r>
              <a:rPr lang="en-US" dirty="0"/>
              <a:t>/J-s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68" y="3040193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There are various driving forces for grain growth</a:t>
                </a:r>
              </a:p>
              <a:p>
                <a:r>
                  <a:rPr lang="en-US" dirty="0"/>
                  <a:t>The most common driving force is the reduction of grain boundary energy</a:t>
                </a:r>
              </a:p>
              <a:p>
                <a:pPr lvl="1"/>
                <a:r>
                  <a:rPr lang="en-US" dirty="0"/>
                  <a:t>                 , where </a:t>
                </a:r>
                <a:r>
                  <a:rPr lang="en-US" dirty="0" err="1"/>
                  <a:t>γ</a:t>
                </a:r>
                <a:r>
                  <a:rPr lang="en-US" baseline="-25000" dirty="0" err="1"/>
                  <a:t>GB</a:t>
                </a:r>
                <a:r>
                  <a:rPr lang="en-US" dirty="0"/>
                  <a:t> is the GB energy and R is the radius of curvature</a:t>
                </a:r>
              </a:p>
              <a:p>
                <a:pPr lvl="1"/>
                <a:r>
                  <a:rPr lang="en-US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dirty="0"/>
                  <a:t>It also causes larger grains to grow at the expense of smaller ones</a:t>
                </a:r>
              </a:p>
              <a:p>
                <a:r>
                  <a:rPr lang="en-US" dirty="0"/>
                  <a:t>Other driving forces include</a:t>
                </a:r>
              </a:p>
              <a:p>
                <a:pPr lvl="1"/>
                <a:r>
                  <a:rPr lang="en-US" dirty="0"/>
                  <a:t>Temperature gradients</a:t>
                </a:r>
              </a:p>
              <a:p>
                <a:pPr lvl="1"/>
                <a:r>
                  <a:rPr lang="en-US" dirty="0"/>
                  <a:t>Elastic energy gradients</a:t>
                </a:r>
              </a:p>
              <a:p>
                <a:pPr lvl="1"/>
                <a:r>
                  <a:rPr lang="en-US" dirty="0"/>
                  <a:t>Dislocation energy gradients</a:t>
                </a:r>
              </a:p>
              <a:p>
                <a:pPr lvl="1"/>
                <a:r>
                  <a:rPr lang="en-US" dirty="0"/>
                  <a:t>Magnetic free energy density gradients</a:t>
                </a:r>
              </a:p>
              <a:p>
                <a:r>
                  <a:rPr lang="en-US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694" t="-2346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153B9EE-FD8C-8245-9234-2BEC4B884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18" y="2785638"/>
            <a:ext cx="1003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Grain boundary motion is inhibited by pores, precipitates, solute atoms, etc.</a:t>
            </a:r>
          </a:p>
          <a:p>
            <a:r>
              <a:rPr lang="en-US" dirty="0"/>
              <a:t>Solute atoms (whether in interstitial sites or vacancies) can decrease the grain boundary mobility.</a:t>
            </a:r>
          </a:p>
          <a:p>
            <a:pPr lvl="1"/>
            <a:r>
              <a:rPr lang="en-US" dirty="0"/>
              <a:t>This is called </a:t>
            </a:r>
            <a:r>
              <a:rPr lang="en-US" b="1" dirty="0"/>
              <a:t>Solute Drag</a:t>
            </a:r>
          </a:p>
          <a:p>
            <a:pPr lvl="1"/>
            <a:r>
              <a:rPr lang="en-US" dirty="0"/>
              <a:t>Even a small concentration of impurities can decrease the mobility by 3 to 4 orders of magnitude</a:t>
            </a:r>
          </a:p>
          <a:p>
            <a:r>
              <a:rPr lang="en-US" dirty="0"/>
              <a:t>Particles and pores resist grain boundary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022" y="5757703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dirty="0"/>
              <a:t>An empirical relation to describe </a:t>
            </a:r>
            <a:r>
              <a:rPr lang="en-US" dirty="0" err="1"/>
              <a:t>densitifcation</a:t>
            </a:r>
            <a:r>
              <a:rPr lang="en-US" dirty="0"/>
              <a:t> has been built as a function of </a:t>
            </a:r>
          </a:p>
          <a:p>
            <a:pPr lvl="1"/>
            <a:r>
              <a:rPr lang="en-US" dirty="0"/>
              <a:t>β - Burnup (in FIMA)</a:t>
            </a:r>
          </a:p>
          <a:p>
            <a:pPr lvl="1"/>
            <a:r>
              <a:rPr lang="en-US" dirty="0"/>
              <a:t>Δρ</a:t>
            </a:r>
            <a:r>
              <a:rPr lang="en-US" baseline="-25000" dirty="0"/>
              <a:t>0</a:t>
            </a:r>
            <a:r>
              <a:rPr lang="en-US" dirty="0"/>
              <a:t> – Total densification that can occur ~ 0.01</a:t>
            </a:r>
          </a:p>
          <a:p>
            <a:pPr lvl="1"/>
            <a:r>
              <a:rPr lang="en-US" dirty="0"/>
              <a:t>β</a:t>
            </a:r>
            <a:r>
              <a:rPr lang="en-US" baseline="-25000" dirty="0"/>
              <a:t>D</a:t>
            </a:r>
            <a:r>
              <a:rPr lang="en-US" dirty="0"/>
              <a:t> – Burnup at which densification stops ~5 MWD/</a:t>
            </a:r>
            <a:r>
              <a:rPr lang="en-US" dirty="0" err="1"/>
              <a:t>kgU</a:t>
            </a:r>
            <a:r>
              <a:rPr lang="en-US" dirty="0"/>
              <a:t>, ~0.005 FIMA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D</a:t>
            </a:r>
            <a:r>
              <a:rPr lang="en-US" dirty="0"/>
              <a:t> = </a:t>
            </a:r>
            <a:r>
              <a:rPr lang="is-IS" dirty="0"/>
              <a:t>7.235 − 0.0086 (T − 25) for T &lt; 750 C and CD = 1 for T ≥ 750 C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8496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494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eventually stops due to other defects reducing the grain boundary migration</a:t>
            </a:r>
          </a:p>
          <a:p>
            <a:r>
              <a:rPr lang="en-US" dirty="0"/>
              <a:t>Fuel densification is driven by reduction in surface area of pores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A47-80DE-E44D-B626-C4652141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FCD49-AC87-ED46-B568-B7504759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1512" cy="3965670"/>
          </a:xfrm>
        </p:spPr>
        <p:txBody>
          <a:bodyPr/>
          <a:lstStyle/>
          <a:p>
            <a:r>
              <a:rPr lang="en-US" dirty="0"/>
              <a:t>As fission products form, the valance state of the uranium can change</a:t>
            </a:r>
          </a:p>
          <a:p>
            <a:r>
              <a:rPr lang="en-US" sz="2200" dirty="0"/>
              <a:t>Valance of soluble fission products is M</a:t>
            </a:r>
            <a:r>
              <a:rPr lang="en-US" sz="2200" baseline="30000" dirty="0"/>
              <a:t>3+</a:t>
            </a:r>
            <a:r>
              <a:rPr lang="en-US" sz="2200" dirty="0"/>
              <a:t> (typical)</a:t>
            </a:r>
          </a:p>
          <a:p>
            <a:r>
              <a:rPr lang="en-US" sz="2200" dirty="0"/>
              <a:t>The uranium valance state changes to compensate</a:t>
            </a:r>
          </a:p>
          <a:p>
            <a:pPr lvl="1"/>
            <a:r>
              <a:rPr lang="en-US" sz="1800" dirty="0"/>
              <a:t>Oxygen liberated by fission</a:t>
            </a:r>
          </a:p>
          <a:p>
            <a:pPr lvl="1"/>
            <a:r>
              <a:rPr lang="en-US" sz="1800" dirty="0"/>
              <a:t>Fission products produced with M</a:t>
            </a:r>
            <a:r>
              <a:rPr lang="en-US" sz="1800" baseline="30000" dirty="0"/>
              <a:t>3+</a:t>
            </a:r>
            <a:r>
              <a:rPr lang="en-US" sz="1800" dirty="0"/>
              <a:t> valance state incorporated in fuel lattice</a:t>
            </a:r>
          </a:p>
          <a:p>
            <a:pPr lvl="1"/>
            <a:r>
              <a:rPr lang="en-US" sz="1800" dirty="0"/>
              <a:t>Uranium oxidizes from U</a:t>
            </a:r>
            <a:r>
              <a:rPr lang="en-US" sz="1800" baseline="30000" dirty="0"/>
              <a:t>4+</a:t>
            </a:r>
            <a:r>
              <a:rPr lang="en-US" sz="1800" dirty="0"/>
              <a:t> to U</a:t>
            </a:r>
            <a:r>
              <a:rPr lang="en-US" sz="1800" baseline="30000" dirty="0"/>
              <a:t>5+</a:t>
            </a:r>
            <a:r>
              <a:rPr lang="en-US" sz="1800" dirty="0"/>
              <a:t> or U</a:t>
            </a:r>
            <a:r>
              <a:rPr lang="en-US" sz="1800" baseline="30000" dirty="0"/>
              <a:t>6+</a:t>
            </a:r>
            <a:r>
              <a:rPr lang="en-US" sz="1800" dirty="0"/>
              <a:t> to maintain local electrical neutrality</a:t>
            </a:r>
            <a:endParaRPr lang="en-US" sz="1800" baseline="30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0DBB-6138-104B-B338-05583AEA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115BEB-7F51-9B4E-B38E-5F7C6396E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2288"/>
          <a:stretch/>
        </p:blipFill>
        <p:spPr bwMode="auto">
          <a:xfrm>
            <a:off x="7360920" y="2321325"/>
            <a:ext cx="3287394" cy="33108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150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dirty="0"/>
              <a:t>The oxygen potential is a measure of how free the oxygen is to escape/move around </a:t>
            </a:r>
          </a:p>
          <a:p>
            <a:r>
              <a:rPr lang="en-US" dirty="0"/>
              <a:t>Oxygen potential is defined as</a:t>
            </a:r>
            <a:br>
              <a:rPr lang="en-US" dirty="0"/>
            </a:br>
            <a:r>
              <a:rPr lang="en-US" dirty="0"/>
              <a:t>or, equivalently</a:t>
            </a:r>
          </a:p>
          <a:p>
            <a:r>
              <a:rPr lang="en-US" dirty="0"/>
              <a:t>With 		= Chemical potential of oxygen</a:t>
            </a:r>
            <a:br>
              <a:rPr lang="en-US" dirty="0"/>
            </a:br>
            <a:r>
              <a:rPr lang="en-US" dirty="0"/>
              <a:t> in solution</a:t>
            </a:r>
          </a:p>
          <a:p>
            <a:r>
              <a:rPr lang="en-US" dirty="0"/>
              <a:t> 	      = Gibbs free energy of gaseous oxygen </a:t>
            </a:r>
            <a:br>
              <a:rPr lang="en-US" dirty="0"/>
            </a:br>
            <a:r>
              <a:rPr lang="en-US" dirty="0"/>
              <a:t>at temperature T and a standard pressure</a:t>
            </a:r>
            <a:br>
              <a:rPr lang="en-US" dirty="0"/>
            </a:br>
            <a:r>
              <a:rPr lang="en-US" dirty="0"/>
              <a:t>(1 </a:t>
            </a:r>
            <a:r>
              <a:rPr lang="en-US" dirty="0" err="1"/>
              <a:t>atm</a:t>
            </a:r>
            <a:r>
              <a:rPr lang="en-US" dirty="0"/>
              <a:t>)</a:t>
            </a:r>
          </a:p>
          <a:p>
            <a:r>
              <a:rPr lang="en-US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375615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252" y="3011024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21" t="10643" r="32188" b="6175"/>
          <a:stretch/>
        </p:blipFill>
        <p:spPr>
          <a:xfrm>
            <a:off x="1769872" y="3794715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150958"/>
              </p:ext>
            </p:extLst>
          </p:nvPr>
        </p:nvGraphicFramePr>
        <p:xfrm>
          <a:off x="1137515" y="4543377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5" imgW="253800" imgH="241200" progId="Equation.3">
                  <p:embed/>
                </p:oleObj>
              </mc:Choice>
              <mc:Fallback>
                <p:oleObj name="Equation" r:id="rId5" imgW="2538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7515" y="4543377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64352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oxygen potential  changes during irradiation, indicating change in the O/M ratio</a:t>
            </a:r>
          </a:p>
          <a:p>
            <a:r>
              <a:rPr lang="en-US" dirty="0"/>
              <a:t>Oxygen potential changes during irradiation due to</a:t>
            </a:r>
          </a:p>
          <a:p>
            <a:pPr lvl="1"/>
            <a:r>
              <a:rPr lang="en-US" dirty="0"/>
              <a:t>Liberation of oxygen by fission</a:t>
            </a:r>
          </a:p>
          <a:p>
            <a:pPr lvl="1"/>
            <a:r>
              <a:rPr lang="en-US" dirty="0"/>
              <a:t>Generation of fission products</a:t>
            </a:r>
          </a:p>
          <a:p>
            <a:pPr lvl="1"/>
            <a:r>
              <a:rPr lang="en-US" dirty="0"/>
              <a:t>Conversion of uranium to plutonium</a:t>
            </a:r>
          </a:p>
          <a:p>
            <a:pPr lvl="1"/>
            <a:r>
              <a:rPr lang="en-US" dirty="0"/>
              <a:t>Reaction of oxygen with U, Pu, fission products, and cladding</a:t>
            </a:r>
          </a:p>
          <a:p>
            <a:pPr marL="287338" indent="-287338"/>
            <a:r>
              <a:rPr lang="en-US" dirty="0"/>
              <a:t>Oxygen potential across pellet radius observed to be constant at the approximate value of Mo/MoO</a:t>
            </a:r>
            <a:r>
              <a:rPr lang="en-US" baseline="-25000" dirty="0"/>
              <a:t>2</a:t>
            </a:r>
            <a:r>
              <a:rPr lang="en-US" dirty="0"/>
              <a:t> reaction (from calculations)</a:t>
            </a:r>
          </a:p>
          <a:p>
            <a:pPr marL="287338" indent="-287338"/>
            <a:r>
              <a:rPr lang="en-US" dirty="0"/>
              <a:t>Oxygen potential is low near the cladding, because the oxygen enters the cladding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5491" y="18779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7746" y="4143330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640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3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33560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/>
          <a:lstStyle/>
          <a:p>
            <a:r>
              <a:rPr lang="en-US" dirty="0"/>
              <a:t>The solution energy of Xe, Cs, and Sr 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23113"/>
              </p:ext>
            </p:extLst>
          </p:nvPr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</a:t>
            </a:r>
            <a:r>
              <a:rPr lang="en-US" dirty="0" err="1"/>
              <a:t>flourite</a:t>
            </a:r>
            <a:r>
              <a:rPr lang="en-US" dirty="0"/>
              <a:t>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valance state</a:t>
            </a:r>
          </a:p>
          <a:p>
            <a:r>
              <a:rPr lang="en-US" dirty="0"/>
              <a:t>However, the ratio of oxygen to uranium can change. We call this the stoichiometry and </a:t>
            </a:r>
            <a:r>
              <a:rPr lang="en-US" dirty="0" err="1"/>
              <a:t>abreviate</a:t>
            </a:r>
            <a:r>
              <a:rPr lang="en-US" dirty="0"/>
              <a:t>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5478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1668</Words>
  <Application>Microsoft Macintosh PowerPoint</Application>
  <PresentationFormat>Widescreen</PresentationFormat>
  <Paragraphs>230</Paragraphs>
  <Slides>28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Arial Narrow</vt:lpstr>
      <vt:lpstr>Calibri</vt:lpstr>
      <vt:lpstr>Cambria Math</vt:lpstr>
      <vt:lpstr>Times New Roman</vt:lpstr>
      <vt:lpstr>NCStateU-horizontal-left-logo</vt:lpstr>
      <vt:lpstr>Equation</vt:lpstr>
      <vt:lpstr>Fuel Chemistry</vt:lpstr>
      <vt:lpstr>Last Time</vt:lpstr>
      <vt:lpstr>Incorporation of Fission Products</vt:lpstr>
      <vt:lpstr>Oxygen potential</vt:lpstr>
      <vt:lpstr>Oxygen potential</vt:lpstr>
      <vt:lpstr>Fuel Stoichiometry/Properties</vt:lpstr>
      <vt:lpstr>Fuel Stoichiometry/Properties</vt:lpstr>
      <vt:lpstr>Fuel Stoichiometry/Properties</vt:lpstr>
      <vt:lpstr>Fuel Chemistry Summary</vt:lpstr>
      <vt:lpstr>Grain Growth</vt:lpstr>
      <vt:lpstr>Grain Growth in UO2</vt:lpstr>
      <vt:lpstr>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22</cp:revision>
  <dcterms:created xsi:type="dcterms:W3CDTF">2020-02-11T17:45:48Z</dcterms:created>
  <dcterms:modified xsi:type="dcterms:W3CDTF">2020-02-19T20:38:28Z</dcterms:modified>
</cp:coreProperties>
</file>